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45" d="100"/>
          <a:sy n="145" d="100"/>
        </p:scale>
        <p:origin x="608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es Pearson" userId="fa278c34-24cb-453d-bb4e-3d143f3ee7cf" providerId="ADAL" clId="{CAF3D766-3F0F-50AA-92C0-E49E5CFCAEB6}"/>
    <pc:docChg chg="modSld">
      <pc:chgData name="Jules Pearson" userId="fa278c34-24cb-453d-bb4e-3d143f3ee7cf" providerId="ADAL" clId="{CAF3D766-3F0F-50AA-92C0-E49E5CFCAEB6}" dt="2026-04-02T17:03:09.705" v="15" actId="20577"/>
      <pc:docMkLst>
        <pc:docMk/>
      </pc:docMkLst>
      <pc:sldChg chg="modSp mod">
        <pc:chgData name="Jules Pearson" userId="fa278c34-24cb-453d-bb4e-3d143f3ee7cf" providerId="ADAL" clId="{CAF3D766-3F0F-50AA-92C0-E49E5CFCAEB6}" dt="2026-04-02T17:02:47.120" v="7" actId="20577"/>
        <pc:sldMkLst>
          <pc:docMk/>
          <pc:sldMk cId="0" sldId="259"/>
        </pc:sldMkLst>
        <pc:spChg chg="mod">
          <ac:chgData name="Jules Pearson" userId="fa278c34-24cb-453d-bb4e-3d143f3ee7cf" providerId="ADAL" clId="{CAF3D766-3F0F-50AA-92C0-E49E5CFCAEB6}" dt="2026-04-02T17:02:47.120" v="7" actId="20577"/>
          <ac:spMkLst>
            <pc:docMk/>
            <pc:sldMk cId="0" sldId="259"/>
            <ac:spMk id="3" creationId="{00000000-0000-0000-0000-000000000000}"/>
          </ac:spMkLst>
        </pc:spChg>
      </pc:sldChg>
      <pc:sldChg chg="modSp mod">
        <pc:chgData name="Jules Pearson" userId="fa278c34-24cb-453d-bb4e-3d143f3ee7cf" providerId="ADAL" clId="{CAF3D766-3F0F-50AA-92C0-E49E5CFCAEB6}" dt="2026-04-02T17:03:09.705" v="15" actId="20577"/>
        <pc:sldMkLst>
          <pc:docMk/>
          <pc:sldMk cId="0" sldId="264"/>
        </pc:sldMkLst>
        <pc:spChg chg="mod">
          <ac:chgData name="Jules Pearson" userId="fa278c34-24cb-453d-bb4e-3d143f3ee7cf" providerId="ADAL" clId="{CAF3D766-3F0F-50AA-92C0-E49E5CFCAEB6}" dt="2026-04-02T17:03:09.705" v="15" actId="20577"/>
          <ac:spMkLst>
            <pc:docMk/>
            <pc:sldMk cId="0" sldId="264"/>
            <ac:spMk id="8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7263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28016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600" dirty="0">
                <a:solidFill>
                  <a:srgbClr val="F056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REACH PLATFORM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731520" y="1691640"/>
            <a:ext cx="7772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Guidelines</a:t>
            </a:r>
            <a:endParaRPr lang="en-US" sz="48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880360"/>
            <a:ext cx="2743200" cy="36576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731520" y="32004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Everything big telco wasn't — simple, transparent, and human.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731520" y="420624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1.0  |  April 2026  |  Confidential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F056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HUMOR CALIBRATION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64008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Humor Dial</a:t>
            </a:r>
            <a:endParaRPr lang="en-US" sz="28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1371600"/>
          <a:ext cx="7680960" cy="1737360"/>
        </p:xfrm>
        <a:graphic>
          <a:graphicData uri="http://schemas.openxmlformats.org/drawingml/2006/table">
            <a:tbl>
              <a:tblPr/>
              <a:tblGrid>
                <a:gridCol w="128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0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01600" marR="101600" marT="76200" marB="762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Contexts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01600" marR="101600" marT="76200" marB="762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F0566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HIGH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01600" marR="101600" marT="76200" marB="762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Marketing copy, product names, subheadings, cover letters, social media, personas, customer scenarios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01600" marR="101600" marT="76200" marB="762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A0189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MEDIUM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01600" marR="101600" marT="76200" marB="762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Sales emails, proposals, onboarding, platform overview presentations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01600" marR="101600" marT="76200" marB="762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ZERO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01600" marR="101600" marT="76200" marB="762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Compliance, security, contract terms, pricing/commercial, financial projections, legal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01600" marR="101600" marT="76200" marB="762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731520" y="30632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Tone-by-Context Matrix</a:t>
            </a:r>
            <a:endParaRPr lang="en-US" sz="1800" dirty="0"/>
          </a:p>
        </p:txBody>
      </p:sp>
      <p:graphicFrame>
        <p:nvGraphicFramePr>
          <p:cNvPr id="21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3474720"/>
          <a:ext cx="7680960" cy="1554480"/>
        </p:xfrm>
        <a:graphic>
          <a:graphicData uri="http://schemas.openxmlformats.org/drawingml/2006/table">
            <a:tbl>
              <a:tblPr/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Context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Formality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Energy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Humor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Tech Depth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Cold outreach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Medium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High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Medium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Low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Demo / presentation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Med-High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High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Low-Med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High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Enterprise proposal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High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Medium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None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High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Social media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Low-Med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High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High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Low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Compliance / Security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High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Low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None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High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F056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04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64008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Terminology Guide</a:t>
            </a:r>
            <a:endParaRPr lang="en-US" sz="32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1280160"/>
            <a:ext cx="3657600" cy="36576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731520" y="146304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Must-Use / Branded Terms</a:t>
            </a:r>
            <a:endParaRPr lang="en-US" sz="1600" dirty="0"/>
          </a:p>
        </p:txBody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0251034"/>
              </p:ext>
            </p:extLst>
          </p:nvPr>
        </p:nvGraphicFramePr>
        <p:xfrm>
          <a:off x="731520" y="1828800"/>
          <a:ext cx="7680960" cy="2834640"/>
        </p:xfrm>
        <a:graphic>
          <a:graphicData uri="http://schemas.openxmlformats.org/drawingml/2006/table">
            <a:tbl>
              <a:tblPr/>
              <a:tblGrid>
                <a:gridCol w="2194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Term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Use Instead Of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Example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b="1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"Years to weeks"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"faster," "rapid"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We cut launch timelines from years to weeks.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b="1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"Shopify of telecom"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"comprehensive platform"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Think of Reach as the Shopify of telecom.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b="1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"Everything big telco wasn't"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"alternative to incumbents"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Simple, transparent, and human.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b="1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"Your Success = Our Success"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"customer-first"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We're in this together from kickoff through scale.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b="1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"Cloud-native, modular, API-first"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"modern platform"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Always use this technical triplet together.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b="1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"Design-led"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"user-friendly"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Our design-led approach starts with what the customer sees.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b="1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"Human-first"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"people-focused"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We build human-first products for the verticals we serve.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746423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F056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TERMS TO AVOID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64008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Words We Don't Use</a:t>
            </a:r>
            <a:endParaRPr lang="en-US" sz="2800" dirty="0"/>
          </a:p>
        </p:txBody>
      </p:sp>
      <p:graphicFrame>
        <p:nvGraphicFramePr>
          <p:cNvPr id="1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1325880"/>
          <a:ext cx="7680960" cy="2029968"/>
        </p:xfrm>
        <a:graphic>
          <a:graphicData uri="http://schemas.openxmlformats.org/drawingml/2006/table">
            <a:tbl>
              <a:tblPr/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66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Term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566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Why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566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Use Instead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566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Seamless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Cliche; corporate copy/paste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Describe what specifically is smooth and why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Robust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Vague; signals lazy writing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Carrier-grade, 24/7 support, specific details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Best-in-class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Unsubstantiated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Named customers, specific timelines, proof points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Excited to announce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Corporate PR cliche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Just announce it. Lead with the news.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 (verb)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B2B filler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Use, build with, integrate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Disruptive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Overused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Cloud-native alternative; non-telco approach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731520" y="33375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Never-Use Terms</a:t>
            </a:r>
            <a:endParaRPr lang="en-US" sz="1600" dirty="0"/>
          </a:p>
        </p:txBody>
      </p:sp>
      <p:graphicFrame>
        <p:nvGraphicFramePr>
          <p:cNvPr id="25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3657600"/>
          <a:ext cx="7680960" cy="1463040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37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Term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Reason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774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Cutting-edge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Cliche; no specificity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774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World-class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Unsubstantiated superlative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774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Synergy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Incompatible with Reach's direct, human voice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774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Holistic solution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Corporate buzzword with no meaning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774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Named competitor disparagement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Reach never talks badly about competitors by name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F056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05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77724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Channel Guidelines</a:t>
            </a:r>
            <a:endParaRPr lang="en-US" sz="36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1463040"/>
            <a:ext cx="3657600" cy="36576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731520" y="16916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voice stays constant across all channels. Tone, format, and content structure adapt to each context.</a:t>
            </a:r>
            <a:endParaRPr lang="en-US" sz="1300" dirty="0"/>
          </a:p>
        </p:txBody>
      </p:sp>
      <p:sp>
        <p:nvSpPr>
          <p:cNvPr id="6" name="Shape 3"/>
          <p:cNvSpPr/>
          <p:nvPr/>
        </p:nvSpPr>
        <p:spPr>
          <a:xfrm>
            <a:off x="731520" y="2286000"/>
            <a:ext cx="2468880" cy="1188720"/>
          </a:xfrm>
          <a:prstGeom prst="roundRect">
            <a:avLst>
              <a:gd name="adj" fmla="val 6154"/>
            </a:avLst>
          </a:prstGeom>
          <a:solidFill>
            <a:srgbClr val="1A25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914400" y="242316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056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Website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914400" y="2743200"/>
            <a:ext cx="2103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Confident, clean, alive. Lead with outcomes. Bold hero headlines. Pill-shaped CTAs in coral gradient.</a:t>
            </a:r>
            <a:endParaRPr lang="en-US" sz="900" dirty="0"/>
          </a:p>
        </p:txBody>
      </p:sp>
      <p:sp>
        <p:nvSpPr>
          <p:cNvPr id="9" name="Shape 6"/>
          <p:cNvSpPr/>
          <p:nvPr/>
        </p:nvSpPr>
        <p:spPr>
          <a:xfrm>
            <a:off x="3474720" y="2286000"/>
            <a:ext cx="2468880" cy="1188720"/>
          </a:xfrm>
          <a:prstGeom prst="roundRect">
            <a:avLst>
              <a:gd name="adj" fmla="val 6154"/>
            </a:avLst>
          </a:prstGeom>
          <a:solidFill>
            <a:srgbClr val="1A25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3657600" y="242316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056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Presentations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3657600" y="2743200"/>
            <a:ext cx="2103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with bold statement, not agenda. Dark navy + coral palette. Limit text; let data carry weight.</a:t>
            </a:r>
            <a:endParaRPr lang="en-US" sz="900" dirty="0"/>
          </a:p>
        </p:txBody>
      </p:sp>
      <p:sp>
        <p:nvSpPr>
          <p:cNvPr id="12" name="Shape 9"/>
          <p:cNvSpPr/>
          <p:nvPr/>
        </p:nvSpPr>
        <p:spPr>
          <a:xfrm>
            <a:off x="6217920" y="2286000"/>
            <a:ext cx="2468880" cy="1188720"/>
          </a:xfrm>
          <a:prstGeom prst="roundRect">
            <a:avLst>
              <a:gd name="adj" fmla="val 6154"/>
            </a:avLst>
          </a:prstGeom>
          <a:solidFill>
            <a:srgbClr val="1A25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6400800" y="242316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056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Emails</a:t>
            </a:r>
            <a:endParaRPr lang="en-US" sz="1400" dirty="0"/>
          </a:p>
        </p:txBody>
      </p:sp>
      <p:sp>
        <p:nvSpPr>
          <p:cNvPr id="14" name="Text 11"/>
          <p:cNvSpPr/>
          <p:nvPr/>
        </p:nvSpPr>
        <p:spPr>
          <a:xfrm>
            <a:off x="6400800" y="2743200"/>
            <a:ext cx="2103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From: First name + Reach. Lead with specific claim. Warm close: 'Best, [Name]'. Never corporate sign-off.</a:t>
            </a:r>
            <a:endParaRPr lang="en-US" sz="900" dirty="0"/>
          </a:p>
        </p:txBody>
      </p:sp>
      <p:sp>
        <p:nvSpPr>
          <p:cNvPr id="15" name="Shape 12"/>
          <p:cNvSpPr/>
          <p:nvPr/>
        </p:nvSpPr>
        <p:spPr>
          <a:xfrm>
            <a:off x="731520" y="3703320"/>
            <a:ext cx="2468880" cy="1188720"/>
          </a:xfrm>
          <a:prstGeom prst="roundRect">
            <a:avLst>
              <a:gd name="adj" fmla="val 6154"/>
            </a:avLst>
          </a:prstGeom>
          <a:solidFill>
            <a:srgbClr val="1A25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/>
          <p:nvPr/>
        </p:nvSpPr>
        <p:spPr>
          <a:xfrm>
            <a:off x="914400" y="384048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056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Media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914400" y="4160520"/>
            <a:ext cx="2103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Troublemaker energy at max. Have a POV. Named launches beat vague claims. Start with the headline.</a:t>
            </a:r>
            <a:endParaRPr lang="en-US" sz="900" dirty="0"/>
          </a:p>
        </p:txBody>
      </p:sp>
      <p:sp>
        <p:nvSpPr>
          <p:cNvPr id="18" name="Shape 15"/>
          <p:cNvSpPr/>
          <p:nvPr/>
        </p:nvSpPr>
        <p:spPr>
          <a:xfrm>
            <a:off x="3474720" y="3703320"/>
            <a:ext cx="2468880" cy="1188720"/>
          </a:xfrm>
          <a:prstGeom prst="roundRect">
            <a:avLst>
              <a:gd name="adj" fmla="val 6154"/>
            </a:avLst>
          </a:prstGeom>
          <a:solidFill>
            <a:srgbClr val="1A25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6"/>
          <p:cNvSpPr/>
          <p:nvPr/>
        </p:nvSpPr>
        <p:spPr>
          <a:xfrm>
            <a:off x="3657600" y="384048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056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Events</a:t>
            </a:r>
            <a:endParaRPr lang="en-US" sz="1400" dirty="0"/>
          </a:p>
        </p:txBody>
      </p:sp>
      <p:sp>
        <p:nvSpPr>
          <p:cNvPr id="20" name="Text 17"/>
          <p:cNvSpPr/>
          <p:nvPr/>
        </p:nvSpPr>
        <p:spPr>
          <a:xfrm>
            <a:off x="3657600" y="4160520"/>
            <a:ext cx="2103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 out from identical telco booths. Bold statements, not feature lists. Distinctive swag.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6217920" y="3703320"/>
            <a:ext cx="2468880" cy="1188720"/>
          </a:xfrm>
          <a:prstGeom prst="roundRect">
            <a:avLst>
              <a:gd name="adj" fmla="val 6154"/>
            </a:avLst>
          </a:prstGeom>
          <a:solidFill>
            <a:srgbClr val="1A25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19"/>
          <p:cNvSpPr/>
          <p:nvPr/>
        </p:nvSpPr>
        <p:spPr>
          <a:xfrm>
            <a:off x="6400800" y="384048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056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Press</a:t>
            </a:r>
            <a:endParaRPr lang="en-US" sz="1400" dirty="0"/>
          </a:p>
        </p:txBody>
      </p:sp>
      <p:sp>
        <p:nvSpPr>
          <p:cNvPr id="23" name="Text 20"/>
          <p:cNvSpPr/>
          <p:nvPr/>
        </p:nvSpPr>
        <p:spPr>
          <a:xfrm>
            <a:off x="6400800" y="4160520"/>
            <a:ext cx="2103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 with news. Specific metrics. Quotes that sound human. Keep the boilerplate true to voice.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F056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06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64008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Do's and Don'ts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731520" y="1371600"/>
            <a:ext cx="3657600" cy="3291840"/>
          </a:xfrm>
          <a:prstGeom prst="roundRect">
            <a:avLst>
              <a:gd name="adj" fmla="val 2778"/>
            </a:avLst>
          </a:prstGeom>
          <a:solidFill>
            <a:srgbClr val="F0FDF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31520" y="1371600"/>
            <a:ext cx="3657600" cy="411480"/>
          </a:xfrm>
          <a:prstGeom prst="rect">
            <a:avLst/>
          </a:prstGeom>
          <a:solidFill>
            <a:srgbClr val="10B981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</a:t>
            </a:r>
            <a:endParaRPr lang="en-US" sz="1400" dirty="0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0120" y="1920240"/>
            <a:ext cx="164592" cy="16459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34440" y="1892808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 with outcomes, not features</a:t>
            </a:r>
            <a:endParaRPr lang="en-US" sz="950" dirty="0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0120" y="2304288"/>
            <a:ext cx="164592" cy="164592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234440" y="2276856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bold hero headlines with gradient accent words</a:t>
            </a:r>
            <a:endParaRPr lang="en-US" sz="950" dirty="0"/>
          </a:p>
        </p:txBody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0120" y="2688336"/>
            <a:ext cx="164592" cy="164592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1234440" y="2660904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 specific proof points (named customers, exact timelines)</a:t>
            </a:r>
            <a:endParaRPr lang="en-US" sz="950" dirty="0"/>
          </a:p>
        </p:txBody>
      </p:sp>
      <p:pic>
        <p:nvPicPr>
          <p:cNvPr id="12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0120" y="3072384"/>
            <a:ext cx="164592" cy="164592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1234440" y="3044952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pill-shaped CTAs in coral gradient</a:t>
            </a:r>
            <a:endParaRPr lang="en-US" sz="950" dirty="0"/>
          </a:p>
        </p:txBody>
      </p:sp>
      <p:pic>
        <p:nvPicPr>
          <p:cNvPr id="14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0120" y="3456432"/>
            <a:ext cx="164592" cy="164592"/>
          </a:xfrm>
          <a:prstGeom prst="rect">
            <a:avLst/>
          </a:prstGeom>
        </p:spPr>
      </p:pic>
      <p:sp>
        <p:nvSpPr>
          <p:cNvPr id="15" name="Text 8"/>
          <p:cNvSpPr/>
          <p:nvPr/>
        </p:nvSpPr>
        <p:spPr>
          <a:xfrm>
            <a:off x="1234440" y="342900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Dark navy hero sections with generous whitespace</a:t>
            </a:r>
            <a:endParaRPr lang="en-US" sz="950" dirty="0"/>
          </a:p>
        </p:txBody>
      </p:sp>
      <p:pic>
        <p:nvPicPr>
          <p:cNvPr id="16" name="Image 5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0120" y="3840480"/>
            <a:ext cx="164592" cy="164592"/>
          </a:xfrm>
          <a:prstGeom prst="rect">
            <a:avLst/>
          </a:prstGeom>
        </p:spPr>
      </p:pic>
      <p:sp>
        <p:nvSpPr>
          <p:cNvPr id="17" name="Text 9"/>
          <p:cNvSpPr/>
          <p:nvPr/>
        </p:nvSpPr>
        <p:spPr>
          <a:xfrm>
            <a:off x="1234440" y="3813048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 eyebrow labels above section titles</a:t>
            </a:r>
            <a:endParaRPr lang="en-US" sz="950" dirty="0"/>
          </a:p>
        </p:txBody>
      </p:sp>
      <p:pic>
        <p:nvPicPr>
          <p:cNvPr id="18" name="Image 6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0120" y="4224528"/>
            <a:ext cx="164592" cy="164592"/>
          </a:xfrm>
          <a:prstGeom prst="rect">
            <a:avLst/>
          </a:prstGeom>
        </p:spPr>
      </p:pic>
      <p:sp>
        <p:nvSpPr>
          <p:cNvPr id="19" name="Text 10"/>
          <p:cNvSpPr/>
          <p:nvPr/>
        </p:nvSpPr>
        <p:spPr>
          <a:xfrm>
            <a:off x="1234440" y="4197096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Have personality — it should feel like a smart, creative person made it</a:t>
            </a:r>
            <a:endParaRPr lang="en-US" sz="950" dirty="0"/>
          </a:p>
        </p:txBody>
      </p:sp>
      <p:sp>
        <p:nvSpPr>
          <p:cNvPr id="20" name="Shape 11"/>
          <p:cNvSpPr/>
          <p:nvPr/>
        </p:nvSpPr>
        <p:spPr>
          <a:xfrm>
            <a:off x="4754880" y="1371600"/>
            <a:ext cx="3657600" cy="3291840"/>
          </a:xfrm>
          <a:prstGeom prst="roundRect">
            <a:avLst>
              <a:gd name="adj" fmla="val 2778"/>
            </a:avLst>
          </a:prstGeom>
          <a:solidFill>
            <a:srgbClr val="FEF2F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2"/>
          <p:cNvSpPr/>
          <p:nvPr/>
        </p:nvSpPr>
        <p:spPr>
          <a:xfrm>
            <a:off x="4754880" y="1371600"/>
            <a:ext cx="3657600" cy="411480"/>
          </a:xfrm>
          <a:prstGeom prst="rect">
            <a:avLst/>
          </a:prstGeom>
          <a:solidFill>
            <a:srgbClr val="F05665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</a:t>
            </a:r>
            <a:endParaRPr lang="en-US" sz="1400" dirty="0"/>
          </a:p>
        </p:txBody>
      </p:sp>
      <p:pic>
        <p:nvPicPr>
          <p:cNvPr id="22" name="Image 7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3480" y="1920240"/>
            <a:ext cx="164592" cy="164592"/>
          </a:xfrm>
          <a:prstGeom prst="rect">
            <a:avLst/>
          </a:prstGeom>
        </p:spPr>
      </p:pic>
      <p:sp>
        <p:nvSpPr>
          <p:cNvPr id="23" name="Text 13"/>
          <p:cNvSpPr/>
          <p:nvPr/>
        </p:nvSpPr>
        <p:spPr>
          <a:xfrm>
            <a:off x="5257800" y="1892808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with 'Welcome to Reach Platform'</a:t>
            </a:r>
            <a:endParaRPr lang="en-US" sz="950" dirty="0"/>
          </a:p>
        </p:txBody>
      </p:sp>
      <p:pic>
        <p:nvPicPr>
          <p:cNvPr id="24" name="Image 8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3480" y="2304288"/>
            <a:ext cx="164592" cy="164592"/>
          </a:xfrm>
          <a:prstGeom prst="rect">
            <a:avLst/>
          </a:prstGeom>
        </p:spPr>
      </p:pic>
      <p:sp>
        <p:nvSpPr>
          <p:cNvPr id="25" name="Text 14"/>
          <p:cNvSpPr/>
          <p:nvPr/>
        </p:nvSpPr>
        <p:spPr>
          <a:xfrm>
            <a:off x="5257800" y="2276856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stock photography of servers or handshakes</a:t>
            </a:r>
            <a:endParaRPr lang="en-US" sz="950" dirty="0"/>
          </a:p>
        </p:txBody>
      </p:sp>
      <p:pic>
        <p:nvPicPr>
          <p:cNvPr id="26" name="Image 9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3480" y="2688336"/>
            <a:ext cx="164592" cy="164592"/>
          </a:xfrm>
          <a:prstGeom prst="rect">
            <a:avLst/>
          </a:prstGeom>
        </p:spPr>
      </p:pic>
      <p:sp>
        <p:nvSpPr>
          <p:cNvPr id="27" name="Text 15"/>
          <p:cNvSpPr/>
          <p:nvPr/>
        </p:nvSpPr>
        <p:spPr>
          <a:xfrm>
            <a:off x="5257800" y="2660904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 features without connecting to business value</a:t>
            </a:r>
            <a:endParaRPr lang="en-US" sz="950" dirty="0"/>
          </a:p>
        </p:txBody>
      </p:sp>
      <p:pic>
        <p:nvPicPr>
          <p:cNvPr id="28" name="Image 1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3480" y="3072384"/>
            <a:ext cx="164592" cy="164592"/>
          </a:xfrm>
          <a:prstGeom prst="rect">
            <a:avLst/>
          </a:prstGeom>
        </p:spPr>
      </p:pic>
      <p:sp>
        <p:nvSpPr>
          <p:cNvPr id="29" name="Text 16"/>
          <p:cNvSpPr/>
          <p:nvPr/>
        </p:nvSpPr>
        <p:spPr>
          <a:xfrm>
            <a:off x="5257800" y="3044952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generic CTAs like 'Learn More' — be specific</a:t>
            </a:r>
            <a:endParaRPr lang="en-US" sz="950" dirty="0"/>
          </a:p>
        </p:txBody>
      </p:sp>
      <p:pic>
        <p:nvPicPr>
          <p:cNvPr id="30" name="Image 1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3480" y="3456432"/>
            <a:ext cx="164592" cy="164592"/>
          </a:xfrm>
          <a:prstGeom prst="rect">
            <a:avLst/>
          </a:prstGeom>
        </p:spPr>
      </p:pic>
      <p:sp>
        <p:nvSpPr>
          <p:cNvPr id="31" name="Text 17"/>
          <p:cNvSpPr/>
          <p:nvPr/>
        </p:nvSpPr>
        <p:spPr>
          <a:xfrm>
            <a:off x="5257800" y="342900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Crowd the layout; let statements breathe</a:t>
            </a:r>
            <a:endParaRPr lang="en-US" sz="950" dirty="0"/>
          </a:p>
        </p:txBody>
      </p:sp>
      <p:pic>
        <p:nvPicPr>
          <p:cNvPr id="32" name="Image 1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3480" y="3840480"/>
            <a:ext cx="164592" cy="164592"/>
          </a:xfrm>
          <a:prstGeom prst="rect">
            <a:avLst/>
          </a:prstGeom>
        </p:spPr>
      </p:pic>
      <p:sp>
        <p:nvSpPr>
          <p:cNvPr id="33" name="Text 18"/>
          <p:cNvSpPr/>
          <p:nvPr/>
        </p:nvSpPr>
        <p:spPr>
          <a:xfrm>
            <a:off x="5257800" y="3813048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Bury the value proposition below the fold</a:t>
            </a:r>
            <a:endParaRPr lang="en-US" sz="950" dirty="0"/>
          </a:p>
        </p:txBody>
      </p:sp>
      <p:pic>
        <p:nvPicPr>
          <p:cNvPr id="34" name="Image 1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3480" y="4224528"/>
            <a:ext cx="164592" cy="164592"/>
          </a:xfrm>
          <a:prstGeom prst="rect">
            <a:avLst/>
          </a:prstGeom>
        </p:spPr>
      </p:pic>
      <p:sp>
        <p:nvSpPr>
          <p:cNvPr id="35" name="Text 19"/>
          <p:cNvSpPr/>
          <p:nvPr/>
        </p:nvSpPr>
        <p:spPr>
          <a:xfrm>
            <a:off x="5257800" y="4197096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Sound like corporate copy/paste from any B2B vendor</a:t>
            </a:r>
            <a:endParaRPr lang="en-US" sz="9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F056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MESSAGING FRAMEWORK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64008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Message Pillars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731520" y="1371600"/>
            <a:ext cx="2468880" cy="1600200"/>
          </a:xfrm>
          <a:prstGeom prst="roundRect">
            <a:avLst>
              <a:gd name="adj" fmla="val 4571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914400" y="150876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Speed to Market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14400" y="1828800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Years to weeks. Telco timelines are a choice, not a given.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914400" y="2377440"/>
            <a:ext cx="21031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056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to use: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914400" y="256032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Cold outreach, competitive situations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3474720" y="1371600"/>
            <a:ext cx="2468880" cy="1600200"/>
          </a:xfrm>
          <a:prstGeom prst="roundRect">
            <a:avLst>
              <a:gd name="adj" fmla="val 4571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657600" y="150876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Full-Stack Simplicity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657600" y="1828800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Shopify of telecom. One platform for everything.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3657600" y="2377440"/>
            <a:ext cx="21031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056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to use: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3657600" y="256032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Overwhelmed prospects</a:t>
            </a:r>
            <a:endParaRPr lang="en-US" sz="800" dirty="0"/>
          </a:p>
        </p:txBody>
      </p:sp>
      <p:sp>
        <p:nvSpPr>
          <p:cNvPr id="14" name="Shape 12"/>
          <p:cNvSpPr/>
          <p:nvPr/>
        </p:nvSpPr>
        <p:spPr>
          <a:xfrm>
            <a:off x="6217920" y="1371600"/>
            <a:ext cx="2468880" cy="1600200"/>
          </a:xfrm>
          <a:prstGeom prst="roundRect">
            <a:avLst>
              <a:gd name="adj" fmla="val 4571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400800" y="150876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Ownership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6400800" y="1828800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own the brand, the relationship, and the revenue.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400800" y="2377440"/>
            <a:ext cx="21031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056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to use: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6400800" y="256032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MVNE/MVNO differentiation</a:t>
            </a:r>
            <a:endParaRPr lang="en-US" sz="800" dirty="0"/>
          </a:p>
        </p:txBody>
      </p:sp>
      <p:sp>
        <p:nvSpPr>
          <p:cNvPr id="19" name="Shape 17"/>
          <p:cNvSpPr/>
          <p:nvPr/>
        </p:nvSpPr>
        <p:spPr>
          <a:xfrm>
            <a:off x="731520" y="3200400"/>
            <a:ext cx="2468880" cy="1600200"/>
          </a:xfrm>
          <a:prstGeom prst="roundRect">
            <a:avLst>
              <a:gd name="adj" fmla="val 4571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914400" y="333756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Design-Led Product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914400" y="3657600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Starts with what the customer sees, hears, feels.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914400" y="4206240"/>
            <a:ext cx="21031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056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to use: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914400" y="438912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Product/CX conversations</a:t>
            </a:r>
            <a:endParaRPr lang="en-US" sz="800" dirty="0"/>
          </a:p>
        </p:txBody>
      </p:sp>
      <p:sp>
        <p:nvSpPr>
          <p:cNvPr id="24" name="Shape 22"/>
          <p:cNvSpPr/>
          <p:nvPr/>
        </p:nvSpPr>
        <p:spPr>
          <a:xfrm>
            <a:off x="3474720" y="3200400"/>
            <a:ext cx="2468880" cy="1600200"/>
          </a:xfrm>
          <a:prstGeom prst="roundRect">
            <a:avLst>
              <a:gd name="adj" fmla="val 4571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3657600" y="333756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Success = Ours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3657600" y="3657600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partner, not a vendor. Spirit of the contract.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3657600" y="4206240"/>
            <a:ext cx="21031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056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to use: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3657600" y="438912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Partnership, onboarding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6217920" y="3200400"/>
            <a:ext cx="2468880" cy="1600200"/>
          </a:xfrm>
          <a:prstGeom prst="roundRect">
            <a:avLst>
              <a:gd name="adj" fmla="val 4571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6400800" y="333756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Democratization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6400800" y="3657600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 organization should be able to compete.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6400800" y="4206240"/>
            <a:ext cx="21031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056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to use: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6400800" y="438912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Mission/vision, recruiting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600" dirty="0">
                <a:solidFill>
                  <a:srgbClr val="F056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REACH PLATFORM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731520" y="1737360"/>
            <a:ext cx="7315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Guidelines v1.0</a:t>
            </a:r>
            <a:endParaRPr lang="en-US" sz="40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651760"/>
            <a:ext cx="2743200" cy="36576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731520" y="2926080"/>
            <a:ext cx="7680960" cy="914400"/>
          </a:xfrm>
          <a:prstGeom prst="roundRect">
            <a:avLst>
              <a:gd name="adj" fmla="val 8000"/>
            </a:avLst>
          </a:prstGeom>
          <a:solidFill>
            <a:srgbClr val="1A25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1005840" y="2971800"/>
            <a:ext cx="7132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3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"We built what we couldn't buy. Now we're offering the same infrastructure advantage to every brand that deserves it."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1005840" y="3520440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Harjot Saluja, Founder &amp; CEO, Reach Platform</a:t>
            </a:r>
            <a:endParaRPr lang="en-US" sz="1000" dirty="0"/>
          </a:p>
        </p:txBody>
      </p:sp>
      <p:sp>
        <p:nvSpPr>
          <p:cNvPr id="8" name="Text 5"/>
          <p:cNvSpPr/>
          <p:nvPr/>
        </p:nvSpPr>
        <p:spPr>
          <a:xfrm>
            <a:off x="731520" y="43891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reachplatform.com  |  Confidential  |  April 2026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F056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CONTENTS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77724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Table of Contents</a:t>
            </a:r>
            <a:endParaRPr lang="en-US" sz="36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1554480"/>
            <a:ext cx="5486400" cy="36576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731520" y="1920240"/>
            <a:ext cx="457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056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1234440" y="192024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Foundation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3657600" y="1920240"/>
            <a:ext cx="4754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we are, what we believe, and the personality behind everything we make.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731520" y="2395728"/>
            <a:ext cx="457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056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02.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1234440" y="2395728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Visual Identity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3657600" y="2395728"/>
            <a:ext cx="4754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Colors, typography, photography, and the design system that ties it together.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731520" y="2871216"/>
            <a:ext cx="457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056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03.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1234440" y="2871216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Voice &amp; Tone</a:t>
            </a:r>
            <a:endParaRPr lang="en-US" sz="1400" dirty="0"/>
          </a:p>
        </p:txBody>
      </p:sp>
      <p:sp>
        <p:nvSpPr>
          <p:cNvPr id="13" name="Text 10"/>
          <p:cNvSpPr/>
          <p:nvPr/>
        </p:nvSpPr>
        <p:spPr>
          <a:xfrm>
            <a:off x="3657600" y="2871216"/>
            <a:ext cx="4754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we write, speak, and show up across every channel.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731520" y="3346704"/>
            <a:ext cx="457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056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04.</a:t>
            </a:r>
            <a:endParaRPr lang="en-US" sz="1400" dirty="0"/>
          </a:p>
        </p:txBody>
      </p:sp>
      <p:sp>
        <p:nvSpPr>
          <p:cNvPr id="15" name="Text 12"/>
          <p:cNvSpPr/>
          <p:nvPr/>
        </p:nvSpPr>
        <p:spPr>
          <a:xfrm>
            <a:off x="1234440" y="3346704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Terminology Guide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3657600" y="3346704"/>
            <a:ext cx="4754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Must-use terms, preferred language, and words we never say.</a:t>
            </a:r>
            <a:endParaRPr lang="en-US" sz="1100" dirty="0"/>
          </a:p>
        </p:txBody>
      </p:sp>
      <p:sp>
        <p:nvSpPr>
          <p:cNvPr id="17" name="Text 14"/>
          <p:cNvSpPr/>
          <p:nvPr/>
        </p:nvSpPr>
        <p:spPr>
          <a:xfrm>
            <a:off x="731520" y="3822192"/>
            <a:ext cx="457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056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05.</a:t>
            </a:r>
            <a:endParaRPr lang="en-US" sz="1400" dirty="0"/>
          </a:p>
        </p:txBody>
      </p:sp>
      <p:sp>
        <p:nvSpPr>
          <p:cNvPr id="18" name="Text 15"/>
          <p:cNvSpPr/>
          <p:nvPr/>
        </p:nvSpPr>
        <p:spPr>
          <a:xfrm>
            <a:off x="1234440" y="3822192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Channel Guidelines</a:t>
            </a:r>
            <a:endParaRPr lang="en-US" sz="1400" dirty="0"/>
          </a:p>
        </p:txBody>
      </p:sp>
      <p:sp>
        <p:nvSpPr>
          <p:cNvPr id="19" name="Text 16"/>
          <p:cNvSpPr/>
          <p:nvPr/>
        </p:nvSpPr>
        <p:spPr>
          <a:xfrm>
            <a:off x="3657600" y="3822192"/>
            <a:ext cx="4754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Website, marketing, emails, events, social media, and press.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731520" y="4297680"/>
            <a:ext cx="457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056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06.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1234440" y="429768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Application Examples</a:t>
            </a:r>
            <a:endParaRPr lang="en-US" sz="1400" dirty="0"/>
          </a:p>
        </p:txBody>
      </p:sp>
      <p:sp>
        <p:nvSpPr>
          <p:cNvPr id="22" name="Text 19"/>
          <p:cNvSpPr/>
          <p:nvPr/>
        </p:nvSpPr>
        <p:spPr>
          <a:xfrm>
            <a:off x="3657600" y="4297680"/>
            <a:ext cx="4754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Do's, don'ts, and real-world guidance for common brand scenarios.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F056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01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77724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Foundation</a:t>
            </a:r>
            <a:endParaRPr lang="en-US" sz="36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1554480"/>
            <a:ext cx="5486400" cy="36576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We Are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731520" y="2286000"/>
            <a:ext cx="7680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Reach Platform is a full-stack connectivity infrastructure company that lets any brand, ISP, fintech, or retailer launch a mobile, broadband, or IoT service — without legacy complexity, without years-long timelines, and without becoming a telco.</a:t>
            </a:r>
            <a:endParaRPr lang="en-US" sz="1300" dirty="0"/>
          </a:p>
        </p:txBody>
      </p:sp>
      <p:sp>
        <p:nvSpPr>
          <p:cNvPr id="7" name="Shape 4"/>
          <p:cNvSpPr/>
          <p:nvPr/>
        </p:nvSpPr>
        <p:spPr>
          <a:xfrm>
            <a:off x="731520" y="3246120"/>
            <a:ext cx="7680960" cy="777240"/>
          </a:xfrm>
          <a:prstGeom prst="roundRect">
            <a:avLst>
              <a:gd name="adj" fmla="val 9412"/>
            </a:avLst>
          </a:prstGeom>
          <a:solidFill>
            <a:srgbClr val="FEF2F2"/>
          </a:solidFill>
          <a:ln w="19050">
            <a:solidFill>
              <a:srgbClr val="F0566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1005840" y="3246120"/>
            <a:ext cx="7223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Founding Contrast:  </a:t>
            </a:r>
            <a:r>
              <a:rPr lang="en-US" sz="1300" i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"Everything big telco wasn't — simple, transparent, and human."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731520" y="42062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Reach Core Four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731520" y="4617720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Raise the Bar — We only ship things we're proud of.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4846320" y="4617720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Strive for Simplicity — If it can be simpler, it should be.</a:t>
            </a:r>
            <a:endParaRPr lang="en-US" sz="1000" dirty="0"/>
          </a:p>
        </p:txBody>
      </p:sp>
      <p:sp>
        <p:nvSpPr>
          <p:cNvPr id="12" name="Text 9"/>
          <p:cNvSpPr/>
          <p:nvPr/>
        </p:nvSpPr>
        <p:spPr>
          <a:xfrm>
            <a:off x="731520" y="4892040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Meaningful Partnerships — Spirit of the contract, not just the letter.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4846320" y="4892040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Collaborate to Innovate — Non-telco thinking applied to every problem.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F056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PERSONALITY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822960"/>
            <a:ext cx="7315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Industry</a:t>
            </a:r>
            <a:endParaRPr lang="en-US" sz="3600" dirty="0"/>
          </a:p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Troublemaker</a:t>
            </a:r>
            <a:endParaRPr lang="en-US" sz="36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011680"/>
            <a:ext cx="2743200" cy="36576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731520" y="2286000"/>
            <a:ext cx="5029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Rebel with real technical chops and a genuine belief that telecom's status quo is both fixable and worth fixing. We challenge the industry because we've lived its failures, not because it's a marketing angle.</a:t>
            </a:r>
            <a:endParaRPr lang="en-US" sz="1300" dirty="0"/>
          </a:p>
        </p:txBody>
      </p:sp>
      <p:sp>
        <p:nvSpPr>
          <p:cNvPr id="6" name="Shape 3"/>
          <p:cNvSpPr/>
          <p:nvPr/>
        </p:nvSpPr>
        <p:spPr>
          <a:xfrm>
            <a:off x="731520" y="3200400"/>
            <a:ext cx="7680960" cy="1188720"/>
          </a:xfrm>
          <a:prstGeom prst="roundRect">
            <a:avLst>
              <a:gd name="adj" fmla="val 7692"/>
            </a:avLst>
          </a:prstGeom>
          <a:solidFill>
            <a:srgbClr val="1A25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1005840" y="3291840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056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Reach were a person: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1005840" y="3611880"/>
            <a:ext cx="7132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former carrier exec who left after one too many 'that's just how we do things in telecom' meetings, started a company with people from Shopify, Apple, and a fintech — and genuinely can't believe how low the bar was. Smart, funny, direct. Wants to like the people they work with.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F056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ARE / WE ARE NOT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68580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Voice is constant. It's who we are.</a:t>
            </a:r>
            <a:endParaRPr lang="en-US" sz="22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1234440"/>
          <a:ext cx="7680960" cy="3063240"/>
        </p:xfrm>
        <a:graphic>
          <a:graphicData uri="http://schemas.openxmlformats.org/drawingml/2006/table">
            <a:tbl>
              <a:tblPr/>
              <a:tblGrid>
                <a:gridCol w="3840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40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We Are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We Are Not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566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Professional Troublemakers — We challenge telecom norms. MNOs root for us.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Reckless — We measure twice, cut once. Conservative on compliance, security, and finance.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Genuinely Funny — Humor is structural, not decoration. Transparency, humility and humor.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Trying Too Hard — Forced humor or jokes that need explaining. If it's not natural, it's not in.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Sharp and Direct — We say what we mean. No filler. No hedging. Specific claims.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Corporate Copy-Paste — Generic, stiff, without personality. If it could come from any telco, it's not us.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Human First — We admit mistakes. We follow the spirit of a contract, not just the letter.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Transactional — We're not here to close a deal and disappear.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Technically Credible — Cloud-native, modular, API-first. Engineers trust us.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Jargon-Forward — We don't lead with architecture. We lead with outcomes.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Conservative Where It Counts — Compliance, security, finance: old-school careful.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Uniformly Bold — The irreverence stops at the compliance and finance door.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F056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INSPIRATION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77724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Reach Lives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731520" y="1508760"/>
            <a:ext cx="2468880" cy="2560320"/>
          </a:xfrm>
          <a:prstGeom prst="roundRect">
            <a:avLst>
              <a:gd name="adj" fmla="val 3704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914400" y="169164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Ramp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914400" y="2057400"/>
            <a:ext cx="21031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056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they do: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914400" y="2240280"/>
            <a:ext cx="21031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No-BS B2B SaaS. Direct, sharp, treats readers as intelligent adults.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914400" y="2880360"/>
            <a:ext cx="21031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056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 borrow: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914400" y="3063240"/>
            <a:ext cx="21031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Directness. Specificity. The confidence to say exactly what you mean.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3474720" y="1508760"/>
            <a:ext cx="2468880" cy="2560320"/>
          </a:xfrm>
          <a:prstGeom prst="roundRect">
            <a:avLst>
              <a:gd name="adj" fmla="val 3704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657600" y="169164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Liquid Death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3657600" y="2057400"/>
            <a:ext cx="21031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056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they do: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3657600" y="2240280"/>
            <a:ext cx="21031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Anti-corporate consumer brand. Humor is load-bearing, not decoration.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3657600" y="2880360"/>
            <a:ext cx="21031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056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 borrow: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3657600" y="3063240"/>
            <a:ext cx="21031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Willingness to be funny and specific. Confidence to have a personality.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217920" y="1508760"/>
            <a:ext cx="2468880" cy="2560320"/>
          </a:xfrm>
          <a:prstGeom prst="roundRect">
            <a:avLst>
              <a:gd name="adj" fmla="val 3704"/>
            </a:avLst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400800" y="169164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Lemonade Insurance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6400800" y="2057400"/>
            <a:ext cx="21031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056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they do: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6400800" y="2240280"/>
            <a:ext cx="21031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Radical transparency in a trust-deficit category. Structural difference.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400800" y="2880360"/>
            <a:ext cx="21031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056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 borrow: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6400800" y="3063240"/>
            <a:ext cx="21031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Earning trust through honesty. 'We're not like the others and here's proof.'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731520" y="4297680"/>
            <a:ext cx="7680960" cy="640080"/>
          </a:xfrm>
          <a:prstGeom prst="roundRect">
            <a:avLst>
              <a:gd name="adj" fmla="val 11429"/>
            </a:avLst>
          </a:prstGeom>
          <a:solidFill>
            <a:srgbClr val="0F17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1005840" y="4297680"/>
            <a:ext cx="7132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056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synthesis: </a:t>
            </a: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Sharp. Funny. Warm. Structurally different, not just rhetorically different.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F056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02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64008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Color Palette</a:t>
            </a:r>
            <a:endParaRPr lang="en-US" sz="32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1280160"/>
            <a:ext cx="3657600" cy="36576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731520" y="15087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Colors</a:t>
            </a:r>
            <a:endParaRPr lang="en-US" sz="1600" dirty="0"/>
          </a:p>
        </p:txBody>
      </p:sp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1920240"/>
            <a:ext cx="2286000" cy="64008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731520" y="260604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Coral (Primary)</a:t>
            </a:r>
            <a:endParaRPr lang="en-US" sz="1100" dirty="0"/>
          </a:p>
        </p:txBody>
      </p:sp>
      <p:sp>
        <p:nvSpPr>
          <p:cNvPr id="8" name="Text 4"/>
          <p:cNvSpPr/>
          <p:nvPr/>
        </p:nvSpPr>
        <p:spPr>
          <a:xfrm>
            <a:off x="731520" y="2834640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#F05665</a:t>
            </a:r>
            <a:endParaRPr lang="en-US" sz="1000" dirty="0"/>
          </a:p>
        </p:txBody>
      </p:sp>
      <p:sp>
        <p:nvSpPr>
          <p:cNvPr id="9" name="Text 5"/>
          <p:cNvSpPr/>
          <p:nvPr/>
        </p:nvSpPr>
        <p:spPr>
          <a:xfrm>
            <a:off x="731520" y="301752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Logo, CTAs, accents, links, gradient start</a:t>
            </a:r>
            <a:endParaRPr lang="en-US" sz="900" dirty="0"/>
          </a:p>
        </p:txBody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74720" y="1920240"/>
            <a:ext cx="2286000" cy="640080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3474720" y="260604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Purple</a:t>
            </a:r>
            <a:endParaRPr lang="en-US" sz="1100" dirty="0"/>
          </a:p>
        </p:txBody>
      </p:sp>
      <p:sp>
        <p:nvSpPr>
          <p:cNvPr id="12" name="Text 7"/>
          <p:cNvSpPr/>
          <p:nvPr/>
        </p:nvSpPr>
        <p:spPr>
          <a:xfrm>
            <a:off x="3474720" y="2834640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#A0189D</a:t>
            </a:r>
            <a:endParaRPr lang="en-US" sz="1000" dirty="0"/>
          </a:p>
        </p:txBody>
      </p:sp>
      <p:sp>
        <p:nvSpPr>
          <p:cNvPr id="13" name="Text 8"/>
          <p:cNvSpPr/>
          <p:nvPr/>
        </p:nvSpPr>
        <p:spPr>
          <a:xfrm>
            <a:off x="3474720" y="301752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Gradient end, secondary accent, emphasis</a:t>
            </a:r>
            <a:endParaRPr lang="en-US" sz="900" dirty="0"/>
          </a:p>
        </p:txBody>
      </p:sp>
      <p:pic>
        <p:nvPicPr>
          <p:cNvPr id="14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17920" y="1920240"/>
            <a:ext cx="2286000" cy="640080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6217920" y="260604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Ink (Dark Navy)</a:t>
            </a:r>
            <a:endParaRPr lang="en-US" sz="1100" dirty="0"/>
          </a:p>
        </p:txBody>
      </p:sp>
      <p:sp>
        <p:nvSpPr>
          <p:cNvPr id="16" name="Text 10"/>
          <p:cNvSpPr/>
          <p:nvPr/>
        </p:nvSpPr>
        <p:spPr>
          <a:xfrm>
            <a:off x="6217920" y="2834640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#0F172A</a:t>
            </a:r>
            <a:endParaRPr lang="en-US" sz="1000" dirty="0"/>
          </a:p>
        </p:txBody>
      </p:sp>
      <p:sp>
        <p:nvSpPr>
          <p:cNvPr id="17" name="Text 11"/>
          <p:cNvSpPr/>
          <p:nvPr/>
        </p:nvSpPr>
        <p:spPr>
          <a:xfrm>
            <a:off x="6217920" y="301752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text, dark backgrounds, nav, footer</a:t>
            </a:r>
            <a:endParaRPr lang="en-US" sz="900" dirty="0"/>
          </a:p>
        </p:txBody>
      </p:sp>
      <p:sp>
        <p:nvSpPr>
          <p:cNvPr id="18" name="Text 12"/>
          <p:cNvSpPr/>
          <p:nvPr/>
        </p:nvSpPr>
        <p:spPr>
          <a:xfrm>
            <a:off x="731520" y="347472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Extended / Supporting Colors</a:t>
            </a:r>
            <a:endParaRPr lang="en-US" sz="1600" dirty="0"/>
          </a:p>
        </p:txBody>
      </p:sp>
      <p:pic>
        <p:nvPicPr>
          <p:cNvPr id="19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1520" y="3840480"/>
            <a:ext cx="1097280" cy="411480"/>
          </a:xfrm>
          <a:prstGeom prst="rect">
            <a:avLst/>
          </a:prstGeom>
        </p:spPr>
      </p:pic>
      <p:sp>
        <p:nvSpPr>
          <p:cNvPr id="20" name="Text 13"/>
          <p:cNvSpPr/>
          <p:nvPr/>
        </p:nvSpPr>
        <p:spPr>
          <a:xfrm>
            <a:off x="731520" y="4297680"/>
            <a:ext cx="1188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Light Background</a:t>
            </a:r>
            <a:endParaRPr lang="en-US" sz="800" dirty="0"/>
          </a:p>
        </p:txBody>
      </p:sp>
      <p:sp>
        <p:nvSpPr>
          <p:cNvPr id="21" name="Text 14"/>
          <p:cNvSpPr/>
          <p:nvPr/>
        </p:nvSpPr>
        <p:spPr>
          <a:xfrm>
            <a:off x="731520" y="4462272"/>
            <a:ext cx="1188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#F8F9FF</a:t>
            </a:r>
            <a:endParaRPr lang="en-US" sz="800" dirty="0"/>
          </a:p>
        </p:txBody>
      </p:sp>
      <p:pic>
        <p:nvPicPr>
          <p:cNvPr id="22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03120" y="3840480"/>
            <a:ext cx="1097280" cy="411480"/>
          </a:xfrm>
          <a:prstGeom prst="rect">
            <a:avLst/>
          </a:prstGeom>
        </p:spPr>
      </p:pic>
      <p:sp>
        <p:nvSpPr>
          <p:cNvPr id="23" name="Text 15"/>
          <p:cNvSpPr/>
          <p:nvPr/>
        </p:nvSpPr>
        <p:spPr>
          <a:xfrm>
            <a:off x="2103120" y="4297680"/>
            <a:ext cx="1188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Muted Text</a:t>
            </a:r>
            <a:endParaRPr lang="en-US" sz="800" dirty="0"/>
          </a:p>
        </p:txBody>
      </p:sp>
      <p:sp>
        <p:nvSpPr>
          <p:cNvPr id="24" name="Text 16"/>
          <p:cNvSpPr/>
          <p:nvPr/>
        </p:nvSpPr>
        <p:spPr>
          <a:xfrm>
            <a:off x="2103120" y="4462272"/>
            <a:ext cx="1188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#475569</a:t>
            </a:r>
            <a:endParaRPr lang="en-US" sz="800" dirty="0"/>
          </a:p>
        </p:txBody>
      </p:sp>
      <p:pic>
        <p:nvPicPr>
          <p:cNvPr id="25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74720" y="3840480"/>
            <a:ext cx="1097280" cy="411480"/>
          </a:xfrm>
          <a:prstGeom prst="rect">
            <a:avLst/>
          </a:prstGeom>
        </p:spPr>
      </p:pic>
      <p:sp>
        <p:nvSpPr>
          <p:cNvPr id="26" name="Text 17"/>
          <p:cNvSpPr/>
          <p:nvPr/>
        </p:nvSpPr>
        <p:spPr>
          <a:xfrm>
            <a:off x="3474720" y="4297680"/>
            <a:ext cx="1188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Warm Gray</a:t>
            </a:r>
            <a:endParaRPr lang="en-US" sz="800" dirty="0"/>
          </a:p>
        </p:txBody>
      </p:sp>
      <p:sp>
        <p:nvSpPr>
          <p:cNvPr id="27" name="Text 18"/>
          <p:cNvSpPr/>
          <p:nvPr/>
        </p:nvSpPr>
        <p:spPr>
          <a:xfrm>
            <a:off x="3474720" y="4462272"/>
            <a:ext cx="1188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#64748B</a:t>
            </a:r>
            <a:endParaRPr lang="en-US" sz="800" dirty="0"/>
          </a:p>
        </p:txBody>
      </p:sp>
      <p:pic>
        <p:nvPicPr>
          <p:cNvPr id="28" name="Image 7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846320" y="3840480"/>
            <a:ext cx="1097280" cy="411480"/>
          </a:xfrm>
          <a:prstGeom prst="rect">
            <a:avLst/>
          </a:prstGeom>
        </p:spPr>
      </p:pic>
      <p:sp>
        <p:nvSpPr>
          <p:cNvPr id="29" name="Text 19"/>
          <p:cNvSpPr/>
          <p:nvPr/>
        </p:nvSpPr>
        <p:spPr>
          <a:xfrm>
            <a:off x="4846320" y="4297680"/>
            <a:ext cx="1188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Border</a:t>
            </a:r>
            <a:endParaRPr lang="en-US" sz="800" dirty="0"/>
          </a:p>
        </p:txBody>
      </p:sp>
      <p:sp>
        <p:nvSpPr>
          <p:cNvPr id="30" name="Text 20"/>
          <p:cNvSpPr/>
          <p:nvPr/>
        </p:nvSpPr>
        <p:spPr>
          <a:xfrm>
            <a:off x="4846320" y="4462272"/>
            <a:ext cx="1188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#E2E8F0</a:t>
            </a:r>
            <a:endParaRPr lang="en-US" sz="800" dirty="0"/>
          </a:p>
        </p:txBody>
      </p:sp>
      <p:pic>
        <p:nvPicPr>
          <p:cNvPr id="31" name="Image 8" descr="preencoded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17920" y="3840480"/>
            <a:ext cx="1097280" cy="411480"/>
          </a:xfrm>
          <a:prstGeom prst="rect">
            <a:avLst/>
          </a:prstGeom>
        </p:spPr>
      </p:pic>
      <p:sp>
        <p:nvSpPr>
          <p:cNvPr id="32" name="Text 21"/>
          <p:cNvSpPr/>
          <p:nvPr/>
        </p:nvSpPr>
        <p:spPr>
          <a:xfrm>
            <a:off x="6217920" y="4297680"/>
            <a:ext cx="1188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White</a:t>
            </a:r>
            <a:endParaRPr lang="en-US" sz="800" dirty="0"/>
          </a:p>
        </p:txBody>
      </p:sp>
      <p:sp>
        <p:nvSpPr>
          <p:cNvPr id="33" name="Text 22"/>
          <p:cNvSpPr/>
          <p:nvPr/>
        </p:nvSpPr>
        <p:spPr>
          <a:xfrm>
            <a:off x="6217920" y="4462272"/>
            <a:ext cx="1188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#FFFFFF</a:t>
            </a:r>
            <a:endParaRPr lang="en-US" sz="800" dirty="0"/>
          </a:p>
        </p:txBody>
      </p:sp>
      <p:pic>
        <p:nvPicPr>
          <p:cNvPr id="34" name="Image 9" descr="preencoded.pn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589520" y="3840480"/>
            <a:ext cx="1097280" cy="411480"/>
          </a:xfrm>
          <a:prstGeom prst="rect">
            <a:avLst/>
          </a:prstGeom>
        </p:spPr>
      </p:pic>
      <p:sp>
        <p:nvSpPr>
          <p:cNvPr id="35" name="Text 23"/>
          <p:cNvSpPr/>
          <p:nvPr/>
        </p:nvSpPr>
        <p:spPr>
          <a:xfrm>
            <a:off x="7589520" y="4297680"/>
            <a:ext cx="1188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Light Coral</a:t>
            </a:r>
            <a:endParaRPr lang="en-US" sz="800" dirty="0"/>
          </a:p>
        </p:txBody>
      </p:sp>
      <p:sp>
        <p:nvSpPr>
          <p:cNvPr id="36" name="Text 24"/>
          <p:cNvSpPr/>
          <p:nvPr/>
        </p:nvSpPr>
        <p:spPr>
          <a:xfrm>
            <a:off x="7589520" y="4462272"/>
            <a:ext cx="1188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#FEF2F2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F056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TYPOGRAPHY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64008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Poppins</a:t>
            </a:r>
            <a:endParaRPr lang="en-US" sz="32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1280160"/>
            <a:ext cx="2743200" cy="36576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731520" y="146304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Poppins (Google Fonts) is our primary typeface. Geometric, clean, and modern — it reads as confident without feeling cold or overly technical.</a:t>
            </a:r>
            <a:endParaRPr lang="en-US" sz="12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2057400"/>
          <a:ext cx="7680960" cy="2636520"/>
        </p:xfrm>
        <a:graphic>
          <a:graphicData uri="http://schemas.openxmlformats.org/drawingml/2006/table">
            <a:tbl>
              <a:tblPr/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74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Usage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Weight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Size / Treatment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Context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Display / Hero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700–800 (Bold/ExtraBold)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36–64px, tight tracking, often uppercase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Homepage hero, section titles, event signage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Section Headings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700 (Bold)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28–42px, tracking -1px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Page section headers, deck slides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Subheadings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600–700 (SemiBold/Bold)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18–22px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Card titles, subsection labels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Body Copy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400 (Regular)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15–17px, 1.7–1.8 line height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Paragraphs, descriptions, long-form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Eyebrow / Labels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600–700 (SemiBold/Bold)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11–12px, uppercase, 1.5px spacing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Section tags, badges, metadata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Button / CTA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600 (SemiBold)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14–15px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Buttons, link text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Text 3"/>
          <p:cNvSpPr/>
          <p:nvPr/>
        </p:nvSpPr>
        <p:spPr>
          <a:xfrm>
            <a:off x="731520" y="4663440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Fallback stack: </a:t>
            </a: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'Poppins', -apple-system, BlinkMacSystemFont, 'Segoe UI', Roboto, sans-serif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F056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03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77724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Voice &amp; Tone</a:t>
            </a:r>
            <a:endParaRPr lang="en-US" sz="36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1463040"/>
            <a:ext cx="3657600" cy="36576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731520" y="16916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Voice is constant — it's who we are. Tone flexes by context. The humor dial is the primary variable.</a:t>
            </a:r>
            <a:endParaRPr lang="en-US" sz="1300" dirty="0"/>
          </a:p>
        </p:txBody>
      </p:sp>
      <p:sp>
        <p:nvSpPr>
          <p:cNvPr id="6" name="Shape 3"/>
          <p:cNvSpPr/>
          <p:nvPr/>
        </p:nvSpPr>
        <p:spPr>
          <a:xfrm>
            <a:off x="731520" y="2286000"/>
            <a:ext cx="2468880" cy="1234440"/>
          </a:xfrm>
          <a:prstGeom prst="roundRect">
            <a:avLst>
              <a:gd name="adj" fmla="val 5926"/>
            </a:avLst>
          </a:prstGeom>
          <a:solidFill>
            <a:srgbClr val="1A254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" y="2423160"/>
            <a:ext cx="274320" cy="27432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914400" y="2743200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 Troublemaker</a:t>
            </a:r>
            <a:endParaRPr lang="en-US" sz="1100" dirty="0"/>
          </a:p>
        </p:txBody>
      </p:sp>
      <p:sp>
        <p:nvSpPr>
          <p:cNvPr id="9" name="Text 5"/>
          <p:cNvSpPr/>
          <p:nvPr/>
        </p:nvSpPr>
        <p:spPr>
          <a:xfrm>
            <a:off x="914400" y="2999232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challenge telecom convention because the industry has low standards and someone has to say so.</a:t>
            </a:r>
            <a:endParaRPr lang="en-US" sz="900" dirty="0"/>
          </a:p>
        </p:txBody>
      </p:sp>
      <p:sp>
        <p:nvSpPr>
          <p:cNvPr id="10" name="Shape 6"/>
          <p:cNvSpPr/>
          <p:nvPr/>
        </p:nvSpPr>
        <p:spPr>
          <a:xfrm>
            <a:off x="3474720" y="2286000"/>
            <a:ext cx="2468880" cy="1234440"/>
          </a:xfrm>
          <a:prstGeom prst="roundRect">
            <a:avLst>
              <a:gd name="adj" fmla="val 5926"/>
            </a:avLst>
          </a:prstGeom>
          <a:solidFill>
            <a:srgbClr val="1A254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7600" y="2423160"/>
            <a:ext cx="274320" cy="27432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3657600" y="2743200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Genuinely Funny</a:t>
            </a:r>
            <a:endParaRPr lang="en-US" sz="1100" dirty="0"/>
          </a:p>
        </p:txBody>
      </p:sp>
      <p:sp>
        <p:nvSpPr>
          <p:cNvPr id="13" name="Text 8"/>
          <p:cNvSpPr/>
          <p:nvPr/>
        </p:nvSpPr>
        <p:spPr>
          <a:xfrm>
            <a:off x="3657600" y="2999232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Humor is structural. Pop culture refs, named characters, self-aware meta-humor. Hard off switch for compliance.</a:t>
            </a:r>
            <a:endParaRPr lang="en-US" sz="900" dirty="0"/>
          </a:p>
        </p:txBody>
      </p:sp>
      <p:sp>
        <p:nvSpPr>
          <p:cNvPr id="14" name="Shape 9"/>
          <p:cNvSpPr/>
          <p:nvPr/>
        </p:nvSpPr>
        <p:spPr>
          <a:xfrm>
            <a:off x="6217920" y="2286000"/>
            <a:ext cx="2468880" cy="1234440"/>
          </a:xfrm>
          <a:prstGeom prst="roundRect">
            <a:avLst>
              <a:gd name="adj" fmla="val 5926"/>
            </a:avLst>
          </a:prstGeom>
          <a:solidFill>
            <a:srgbClr val="1A254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0" y="2423160"/>
            <a:ext cx="274320" cy="274320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6400800" y="2743200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 First</a:t>
            </a:r>
            <a:endParaRPr lang="en-US" sz="1100" dirty="0"/>
          </a:p>
        </p:txBody>
      </p:sp>
      <p:sp>
        <p:nvSpPr>
          <p:cNvPr id="17" name="Text 11"/>
          <p:cNvSpPr/>
          <p:nvPr/>
        </p:nvSpPr>
        <p:spPr>
          <a:xfrm>
            <a:off x="6400800" y="2999232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Admitting mistakes. Following the spirit of a contract, not just the letter. People doing business with people.</a:t>
            </a:r>
            <a:endParaRPr lang="en-US" sz="900" dirty="0"/>
          </a:p>
        </p:txBody>
      </p:sp>
      <p:sp>
        <p:nvSpPr>
          <p:cNvPr id="18" name="Shape 12"/>
          <p:cNvSpPr/>
          <p:nvPr/>
        </p:nvSpPr>
        <p:spPr>
          <a:xfrm>
            <a:off x="731520" y="3749040"/>
            <a:ext cx="3657600" cy="1234440"/>
          </a:xfrm>
          <a:prstGeom prst="roundRect">
            <a:avLst>
              <a:gd name="adj" fmla="val 5926"/>
            </a:avLst>
          </a:prstGeom>
          <a:solidFill>
            <a:srgbClr val="1A254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9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14400" y="3886200"/>
            <a:ext cx="274320" cy="274320"/>
          </a:xfrm>
          <a:prstGeom prst="rect">
            <a:avLst/>
          </a:prstGeom>
        </p:spPr>
      </p:pic>
      <p:sp>
        <p:nvSpPr>
          <p:cNvPr id="20" name="Text 13"/>
          <p:cNvSpPr/>
          <p:nvPr/>
        </p:nvSpPr>
        <p:spPr>
          <a:xfrm>
            <a:off x="914400" y="4206240"/>
            <a:ext cx="3291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Sharp and Specific</a:t>
            </a:r>
            <a:endParaRPr lang="en-US" sz="1100" dirty="0"/>
          </a:p>
        </p:txBody>
      </p:sp>
      <p:sp>
        <p:nvSpPr>
          <p:cNvPr id="21" name="Text 14"/>
          <p:cNvSpPr/>
          <p:nvPr/>
        </p:nvSpPr>
        <p:spPr>
          <a:xfrm>
            <a:off x="914400" y="4462272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claim earns its place. Remove any word that doesn't carry meaning.</a:t>
            </a:r>
            <a:endParaRPr lang="en-US" sz="900" dirty="0"/>
          </a:p>
        </p:txBody>
      </p:sp>
      <p:sp>
        <p:nvSpPr>
          <p:cNvPr id="22" name="Shape 15"/>
          <p:cNvSpPr/>
          <p:nvPr/>
        </p:nvSpPr>
        <p:spPr>
          <a:xfrm>
            <a:off x="3474720" y="3749040"/>
            <a:ext cx="3657600" cy="1234440"/>
          </a:xfrm>
          <a:prstGeom prst="roundRect">
            <a:avLst>
              <a:gd name="adj" fmla="val 5926"/>
            </a:avLst>
          </a:prstGeom>
          <a:solidFill>
            <a:srgbClr val="1A254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3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57600" y="3886200"/>
            <a:ext cx="274320" cy="274320"/>
          </a:xfrm>
          <a:prstGeom prst="rect">
            <a:avLst/>
          </a:prstGeom>
        </p:spPr>
      </p:pic>
      <p:sp>
        <p:nvSpPr>
          <p:cNvPr id="24" name="Text 16"/>
          <p:cNvSpPr/>
          <p:nvPr/>
        </p:nvSpPr>
        <p:spPr>
          <a:xfrm>
            <a:off x="3657600" y="4206240"/>
            <a:ext cx="3291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Technically Credible</a:t>
            </a:r>
            <a:endParaRPr lang="en-US" sz="1100" dirty="0"/>
          </a:p>
        </p:txBody>
      </p:sp>
      <p:sp>
        <p:nvSpPr>
          <p:cNvPr id="25" name="Text 17"/>
          <p:cNvSpPr/>
          <p:nvPr/>
        </p:nvSpPr>
        <p:spPr>
          <a:xfrm>
            <a:off x="3657600" y="4462272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Architecture earns its place in the right contexts. We lead with outcomes, not tech stack.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1879</Words>
  <Application>Microsoft Macintosh PowerPoint</Application>
  <PresentationFormat>On-screen Show (16:9)</PresentationFormat>
  <Paragraphs>328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Reach Platform Brand Guidelines</dc:title>
  <dc:subject>PptxGenJS Presentation</dc:subject>
  <dc:creator>Reach Platform</dc:creator>
  <cp:lastModifiedBy>Jules Pearson</cp:lastModifiedBy>
  <cp:revision>2</cp:revision>
  <dcterms:created xsi:type="dcterms:W3CDTF">2026-04-02T01:54:49Z</dcterms:created>
  <dcterms:modified xsi:type="dcterms:W3CDTF">2026-04-02T17:03:18Z</dcterms:modified>
</cp:coreProperties>
</file>